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</p:sldMasterIdLst>
  <p:notesMasterIdLst>
    <p:notesMasterId r:id="rId44"/>
  </p:notesMasterIdLst>
  <p:sldIdLst>
    <p:sldId id="439" r:id="rId3"/>
    <p:sldId id="371" r:id="rId4"/>
    <p:sldId id="440" r:id="rId5"/>
    <p:sldId id="388" r:id="rId6"/>
    <p:sldId id="373" r:id="rId7"/>
    <p:sldId id="441" r:id="rId8"/>
    <p:sldId id="442" r:id="rId9"/>
    <p:sldId id="443" r:id="rId10"/>
    <p:sldId id="444" r:id="rId11"/>
    <p:sldId id="445" r:id="rId12"/>
    <p:sldId id="446" r:id="rId13"/>
    <p:sldId id="447" r:id="rId14"/>
    <p:sldId id="448" r:id="rId15"/>
    <p:sldId id="449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59" r:id="rId26"/>
    <p:sldId id="460" r:id="rId27"/>
    <p:sldId id="461" r:id="rId28"/>
    <p:sldId id="462" r:id="rId29"/>
    <p:sldId id="463" r:id="rId30"/>
    <p:sldId id="464" r:id="rId31"/>
    <p:sldId id="465" r:id="rId32"/>
    <p:sldId id="466" r:id="rId33"/>
    <p:sldId id="467" r:id="rId34"/>
    <p:sldId id="468" r:id="rId35"/>
    <p:sldId id="469" r:id="rId36"/>
    <p:sldId id="470" r:id="rId37"/>
    <p:sldId id="473" r:id="rId38"/>
    <p:sldId id="474" r:id="rId39"/>
    <p:sldId id="475" r:id="rId40"/>
    <p:sldId id="476" r:id="rId41"/>
    <p:sldId id="471" r:id="rId42"/>
    <p:sldId id="477" r:id="rId43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131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8E4D80-4B38-4515-B5B1-16905423F8C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82305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142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8"/>
            <a:ext cx="5486400" cy="566738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1266"/>
            </a:lvl1pPr>
            <a:lvl2pPr marL="180821" indent="0">
              <a:buNone/>
              <a:defRPr sz="1108"/>
            </a:lvl2pPr>
            <a:lvl3pPr marL="361643" indent="0">
              <a:buNone/>
              <a:defRPr sz="949"/>
            </a:lvl3pPr>
            <a:lvl4pPr marL="542465" indent="0">
              <a:buNone/>
              <a:defRPr sz="791"/>
            </a:lvl4pPr>
            <a:lvl5pPr marL="723287" indent="0">
              <a:buNone/>
              <a:defRPr sz="791"/>
            </a:lvl5pPr>
            <a:lvl6pPr marL="904109" indent="0">
              <a:buNone/>
              <a:defRPr sz="791"/>
            </a:lvl6pPr>
            <a:lvl7pPr marL="1084931" indent="0">
              <a:buNone/>
              <a:defRPr sz="791"/>
            </a:lvl7pPr>
            <a:lvl8pPr marL="1265752" indent="0">
              <a:buNone/>
              <a:defRPr sz="791"/>
            </a:lvl8pPr>
            <a:lvl9pPr marL="1446573" indent="0">
              <a:buNone/>
              <a:defRPr sz="791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6"/>
            <a:ext cx="5486400" cy="804862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8566" y="1252539"/>
            <a:ext cx="1819275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7" y="1252539"/>
            <a:ext cx="5310188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7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529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5680C79-EC01-45CC-8222-A7284B802DC1}" type="datetime1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17.01.2019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350">
                <a:solidFill>
                  <a:srgbClr val="000000"/>
                </a:solidFill>
                <a:latin typeface="Times New Roman"/>
              </a:rPr>
              <a:t>MMCIT-2014, Иркутск, 3 июля 2014 г.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D67F207-8E1A-4186-B056-87862F6B02ED}" type="slidenum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872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/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37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180821" indent="0" algn="ctr">
              <a:buNone/>
              <a:defRPr/>
            </a:lvl2pPr>
            <a:lvl3pPr marL="361643" indent="0" algn="ctr">
              <a:buNone/>
              <a:defRPr/>
            </a:lvl3pPr>
            <a:lvl4pPr marL="542465" indent="0" algn="ctr">
              <a:buNone/>
              <a:defRPr/>
            </a:lvl4pPr>
            <a:lvl5pPr marL="723287" indent="0" algn="ctr">
              <a:buNone/>
              <a:defRPr/>
            </a:lvl5pPr>
            <a:lvl6pPr marL="904109" indent="0" algn="ctr">
              <a:buNone/>
              <a:defRPr/>
            </a:lvl6pPr>
            <a:lvl7pPr marL="1084931" indent="0" algn="ctr">
              <a:buNone/>
              <a:defRPr/>
            </a:lvl7pPr>
            <a:lvl8pPr marL="1265752" indent="0" algn="ctr">
              <a:buNone/>
              <a:defRPr/>
            </a:lvl8pPr>
            <a:lvl9pPr marL="1446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1" y="6087534"/>
            <a:ext cx="1185953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99891"/>
            <a:ext cx="8223161" cy="5341370"/>
          </a:xfrm>
        </p:spPr>
        <p:txBody>
          <a:bodyPr bIns="0">
            <a:normAutofit/>
          </a:bodyPr>
          <a:lstStyle>
            <a:lvl1pPr>
              <a:lnSpc>
                <a:spcPct val="150000"/>
              </a:lnSpc>
              <a:spcAft>
                <a:spcPts val="238"/>
              </a:spcAft>
              <a:defRPr/>
            </a:lvl1pPr>
            <a:lvl2pPr>
              <a:lnSpc>
                <a:spcPct val="150000"/>
              </a:lnSpc>
              <a:spcAft>
                <a:spcPts val="238"/>
              </a:spcAft>
              <a:defRPr sz="791"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713"/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633"/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55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8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30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5"/>
          </a:xfrm>
        </p:spPr>
        <p:txBody>
          <a:bodyPr anchor="t"/>
          <a:lstStyle>
            <a:lvl1pPr algn="l">
              <a:defRPr sz="158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5"/>
            <a:ext cx="7772400" cy="1500187"/>
          </a:xfrm>
        </p:spPr>
        <p:txBody>
          <a:bodyPr anchor="b"/>
          <a:lstStyle>
            <a:lvl1pPr marL="0" indent="0">
              <a:buNone/>
              <a:defRPr sz="791"/>
            </a:lvl1pPr>
            <a:lvl2pPr marL="180821" indent="0">
              <a:buNone/>
              <a:defRPr sz="713"/>
            </a:lvl2pPr>
            <a:lvl3pPr marL="361643" indent="0">
              <a:buNone/>
              <a:defRPr sz="633"/>
            </a:lvl3pPr>
            <a:lvl4pPr marL="542465" indent="0">
              <a:buNone/>
              <a:defRPr sz="554"/>
            </a:lvl4pPr>
            <a:lvl5pPr marL="723287" indent="0">
              <a:buNone/>
              <a:defRPr sz="554"/>
            </a:lvl5pPr>
            <a:lvl6pPr marL="904109" indent="0">
              <a:buNone/>
              <a:defRPr sz="554"/>
            </a:lvl6pPr>
            <a:lvl7pPr marL="1084931" indent="0">
              <a:buNone/>
              <a:defRPr sz="554"/>
            </a:lvl7pPr>
            <a:lvl8pPr marL="1265752" indent="0">
              <a:buNone/>
              <a:defRPr sz="554"/>
            </a:lvl8pPr>
            <a:lvl9pPr marL="1446573" indent="0">
              <a:buNone/>
              <a:defRPr sz="5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6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84" y="45134"/>
            <a:ext cx="8200936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9" y="1481070"/>
            <a:ext cx="3870326" cy="4614930"/>
          </a:xfrm>
        </p:spPr>
        <p:txBody>
          <a:bodyPr/>
          <a:lstStyle>
            <a:lvl1pPr indent="-144658">
              <a:lnSpc>
                <a:spcPts val="1108"/>
              </a:lnSpc>
              <a:defRPr sz="1108"/>
            </a:lvl1pPr>
            <a:lvl2pPr indent="-144658">
              <a:lnSpc>
                <a:spcPts val="1108"/>
              </a:lnSpc>
              <a:defRPr sz="949"/>
            </a:lvl2pPr>
            <a:lvl3pPr indent="-144658">
              <a:lnSpc>
                <a:spcPts val="1108"/>
              </a:lnSpc>
              <a:defRPr sz="791"/>
            </a:lvl3pPr>
            <a:lvl4pPr indent="-144658">
              <a:lnSpc>
                <a:spcPts val="1108"/>
              </a:lnSpc>
              <a:defRPr sz="713"/>
            </a:lvl4pPr>
            <a:lvl5pPr indent="-144658">
              <a:lnSpc>
                <a:spcPts val="1108"/>
              </a:lnSpc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4" y="1481070"/>
            <a:ext cx="4178212" cy="4614930"/>
          </a:xfrm>
        </p:spPr>
        <p:txBody>
          <a:bodyPr/>
          <a:lstStyle>
            <a:lvl1pPr>
              <a:defRPr sz="1108"/>
            </a:lvl1pPr>
            <a:lvl2pPr>
              <a:defRPr sz="949"/>
            </a:lvl2pPr>
            <a:lvl3pPr>
              <a:defRPr sz="791"/>
            </a:lvl3pPr>
            <a:lvl4pPr>
              <a:defRPr sz="713"/>
            </a:lvl4pPr>
            <a:lvl5pPr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7" y="1442434"/>
            <a:ext cx="4017963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7" y="2246401"/>
            <a:ext cx="4017963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442434"/>
            <a:ext cx="4041776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246401"/>
            <a:ext cx="4041776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9429" y="284173"/>
            <a:ext cx="8207377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8"/>
            <a:ext cx="3008314" cy="911806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60"/>
            <a:ext cx="5111750" cy="5853113"/>
          </a:xfrm>
        </p:spPr>
        <p:txBody>
          <a:bodyPr/>
          <a:lstStyle>
            <a:lvl1pPr>
              <a:defRPr sz="1266"/>
            </a:lvl1pPr>
            <a:lvl2pPr>
              <a:defRPr sz="1108"/>
            </a:lvl2pPr>
            <a:lvl3pPr>
              <a:defRPr sz="949"/>
            </a:lvl3pPr>
            <a:lvl4pPr>
              <a:defRPr sz="791"/>
            </a:lvl4pPr>
            <a:lvl5pPr>
              <a:defRPr sz="791"/>
            </a:lvl5pPr>
            <a:lvl6pPr>
              <a:defRPr sz="791"/>
            </a:lvl6pPr>
            <a:lvl7pPr>
              <a:defRPr sz="791"/>
            </a:lvl7pPr>
            <a:lvl8pPr>
              <a:defRPr sz="791"/>
            </a:lvl8pPr>
            <a:lvl9pPr>
              <a:defRPr sz="7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84862"/>
            <a:ext cx="3008314" cy="4941307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4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1" y="284168"/>
            <a:ext cx="7064375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2" y="1295400"/>
            <a:ext cx="722153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6477000"/>
            <a:ext cx="208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  <a:cs typeface="+mn-cs"/>
              </a:rPr>
              <a:pPr algn="ctr" defTabSz="685783"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400806"/>
            <a:ext cx="10668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2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36738"/>
            <a:ext cx="8226694" cy="7064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865262"/>
            <a:ext cx="8248919" cy="537599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452321" y="6087534"/>
            <a:ext cx="1506034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180821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6pPr>
      <a:lvl7pPr marL="361643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7pPr>
      <a:lvl8pPr marL="542465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8pPr>
      <a:lvl9pPr marL="723287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135616" indent="-135616" algn="l" rtl="0" eaLnBrk="1" fontAlgn="base" hangingPunct="1">
        <a:lnSpc>
          <a:spcPts val="106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316438" indent="-135616" algn="l" rtl="0" eaLnBrk="1" fontAlgn="base" hangingPunct="1">
        <a:lnSpc>
          <a:spcPts val="110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2pPr>
      <a:lvl3pPr marL="497259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3pPr>
      <a:lvl4pPr marL="678081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4pPr>
      <a:lvl5pPr marL="858903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5pPr>
      <a:lvl6pPr marL="994520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6pPr>
      <a:lvl7pPr marL="1175341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7pPr>
      <a:lvl8pPr marL="1356163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8pPr>
      <a:lvl9pPr marL="1536985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1pPr>
      <a:lvl2pPr marL="18082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2pPr>
      <a:lvl3pPr marL="36164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3pPr>
      <a:lvl4pPr marL="542465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4pPr>
      <a:lvl5pPr marL="723287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5pPr>
      <a:lvl6pPr marL="904109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6pPr>
      <a:lvl7pPr marL="108493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7pPr>
      <a:lvl8pPr marL="1265752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8pPr>
      <a:lvl9pPr marL="144657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11" Type="http://schemas.openxmlformats.org/officeDocument/2006/relationships/image" Target="../media/image67.png"/><Relationship Id="rId5" Type="http://schemas.openxmlformats.org/officeDocument/2006/relationships/image" Target="../media/image35.png"/><Relationship Id="rId10" Type="http://schemas.openxmlformats.org/officeDocument/2006/relationships/image" Target="../media/image66.png"/><Relationship Id="rId4" Type="http://schemas.openxmlformats.org/officeDocument/2006/relationships/image" Target="../media/image33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82880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Dimension reduction for data visualization</a:t>
            </a:r>
            <a:endParaRPr lang="ru-RU" sz="2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/>
              <a:t>Alexey </a:t>
            </a:r>
            <a:r>
              <a:rPr lang="en-US" sz="1800" dirty="0" err="1"/>
              <a:t>Zaytsev</a:t>
            </a:r>
            <a:r>
              <a:rPr lang="en-US" sz="1800" dirty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17 </a:t>
            </a:r>
            <a:r>
              <a:rPr lang="en-US" sz="1800" dirty="0"/>
              <a:t>January</a:t>
            </a: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861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t>Craft of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2" y="5877272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 slides by </a:t>
            </a:r>
            <a:r>
              <a:rPr lang="en-US" sz="1400" dirty="0" err="1" smtClean="0"/>
              <a:t>Evgeny</a:t>
            </a:r>
            <a:r>
              <a:rPr lang="en-US" sz="1400" dirty="0" smtClean="0"/>
              <a:t> </a:t>
            </a:r>
            <a:r>
              <a:rPr lang="en-US" sz="1400" dirty="0" err="1" smtClean="0"/>
              <a:t>Burnaev</a:t>
            </a:r>
            <a:r>
              <a:rPr lang="en-US" sz="1400" dirty="0" smtClean="0"/>
              <a:t> are used</a:t>
            </a:r>
          </a:p>
          <a:p>
            <a:r>
              <a:rPr lang="en-US" sz="1400" dirty="0" smtClean="0"/>
              <a:t>Also </a:t>
            </a:r>
            <a:r>
              <a:rPr lang="en-US" sz="1400" dirty="0" err="1" smtClean="0"/>
              <a:t>Ermek</a:t>
            </a:r>
            <a:r>
              <a:rPr lang="en-US" sz="1400" dirty="0" smtClean="0"/>
              <a:t> </a:t>
            </a:r>
            <a:r>
              <a:rPr lang="en-US" sz="1400" dirty="0" err="1" smtClean="0"/>
              <a:t>Kapushev</a:t>
            </a:r>
            <a:r>
              <a:rPr lang="en-US" sz="1400" dirty="0" smtClean="0"/>
              <a:t> helped </a:t>
            </a:r>
            <a:r>
              <a:rPr lang="en-US" sz="1400" smtClean="0"/>
              <a:t>during the </a:t>
            </a:r>
            <a:r>
              <a:rPr lang="en-US" sz="1400" dirty="0" smtClean="0"/>
              <a:t>preparation of these slides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Изображение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b="2633"/>
          <a:stretch/>
        </p:blipFill>
        <p:spPr bwMode="auto">
          <a:xfrm>
            <a:off x="363035" y="1377232"/>
            <a:ext cx="8780963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90573D98-1661-D44D-8C40-63AEC37A088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 smtClean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 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1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Изображение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1" b="7976"/>
          <a:stretch/>
        </p:blipFill>
        <p:spPr bwMode="auto">
          <a:xfrm>
            <a:off x="360000" y="1412776"/>
            <a:ext cx="876501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88097" y="5517232"/>
            <a:ext cx="4108817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Linear interpolation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2CD0685-5FAE-9947-8075-8A01FCD36771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6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Изображение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1" b="10819"/>
          <a:stretch/>
        </p:blipFill>
        <p:spPr bwMode="auto">
          <a:xfrm>
            <a:off x="403200" y="1484784"/>
            <a:ext cx="8674411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852708" y="5445224"/>
            <a:ext cx="3775393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Manifold distance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D68F487D-B5BB-EA42-A723-52BFC9827DC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Изображение 1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4725144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1690D78-7B62-9D4C-A117-407810AB8CB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7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5111081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DAE3E3AE-FAEC-D942-849F-1A6033C483D4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Изображение 1" descr="r1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48" y="908720"/>
            <a:ext cx="5436652" cy="541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F943D80-6BB6-1040-AB16-96B99D1E8DA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1" descr="r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72" y="908720"/>
            <a:ext cx="5328205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817E9A86-7D5D-2840-810B-749FBA32CA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Изображение 2" descr="r6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17" y="980728"/>
            <a:ext cx="5030583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BC6FF1-8D19-5247-8157-0AED787722C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475"/>
            <a:ext cx="5474800" cy="544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69897941-6F1B-184F-9D47-98DE1273581D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Изображение 2" descr="r12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5175099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AE2CBC3D-6DC7-4244-8584-64237DDA1E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Номер слайда 3"/>
          <p:cNvSpPr txBox="1">
            <a:spLocks noGrp="1"/>
          </p:cNvSpPr>
          <p:nvPr/>
        </p:nvSpPr>
        <p:spPr bwMode="auto">
          <a:xfrm>
            <a:off x="6553200" y="65246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0CC317C0-CE69-4FB9-B771-683177AD757A}" type="slidenum">
              <a:rPr kumimoji="0" lang="ru-RU" altLang="en-US" sz="1400"/>
              <a:pPr algn="r" eaLnBrk="1" hangingPunct="1"/>
              <a:t>2</a:t>
            </a:fld>
            <a:endParaRPr kumimoji="0" lang="ru-RU" altLang="en-US" sz="1400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74878" y="375007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Aft>
                <a:spcPts val="1200"/>
              </a:spcAft>
            </a:pPr>
            <a:r>
              <a:rPr kumimoji="0"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Dimensionality Reduction Problem</a:t>
            </a:r>
            <a:endParaRPr kumimoji="0" lang="ru-RU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365" name="Группа 4"/>
          <p:cNvGrpSpPr>
            <a:grpSpLocks/>
          </p:cNvGrpSpPr>
          <p:nvPr/>
        </p:nvGrpSpPr>
        <p:grpSpPr bwMode="auto">
          <a:xfrm>
            <a:off x="539552" y="2918931"/>
            <a:ext cx="4856163" cy="2635250"/>
            <a:chOff x="2992016" y="2854160"/>
            <a:chExt cx="4855840" cy="2636360"/>
          </a:xfrm>
        </p:grpSpPr>
        <p:pic>
          <p:nvPicPr>
            <p:cNvPr id="1536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016" y="2933169"/>
              <a:ext cx="4419600" cy="25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TextBox 2"/>
            <p:cNvSpPr txBox="1">
              <a:spLocks noChangeArrowheads="1"/>
            </p:cNvSpPr>
            <p:nvPr/>
          </p:nvSpPr>
          <p:spPr bwMode="auto">
            <a:xfrm>
              <a:off x="5998101" y="2854160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  <p:sp>
          <p:nvSpPr>
            <p:cNvPr id="15370" name="TextBox 11"/>
            <p:cNvSpPr txBox="1">
              <a:spLocks noChangeArrowheads="1"/>
            </p:cNvSpPr>
            <p:nvPr/>
          </p:nvSpPr>
          <p:spPr bwMode="auto">
            <a:xfrm>
              <a:off x="7150229" y="4245572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</p:grp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23" y="3003402"/>
            <a:ext cx="3810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387446" y="567704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Face is represented by 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pixels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– </a:t>
            </a:r>
          </a:p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dimension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p = 10</a:t>
            </a:r>
            <a:r>
              <a:rPr kumimoji="0" lang="en-US" altLang="en-US" b="1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20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 ~ 1 000 000</a:t>
            </a:r>
            <a:endParaRPr kumimoji="0" lang="ru-RU" altLang="en-US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/>
              <p:cNvSpPr txBox="1">
                <a:spLocks noChangeArrowheads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Object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о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is described by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-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м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dimensional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vector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d>
                      <m:d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𝑶</m:t>
                        </m:r>
                      </m:e>
                    </m:d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Components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ru-RU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are features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ru-RU" altLang="ru-RU" sz="2000" b="1" dirty="0">
                  <a:solidFill>
                    <a:srgbClr val="4C541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ru-RU" altLang="ru-RU" sz="2000" b="1" dirty="0">
                  <a:solidFill>
                    <a:srgbClr val="7030A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Example 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1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a face: pixel representation at a greyscale</a:t>
                </a:r>
                <a:endParaRPr kumimoji="0" lang="ru-RU" altLang="ru-RU" sz="20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blipFill rotWithShape="0">
                <a:blip r:embed="rId4"/>
                <a:stretch>
                  <a:fillRect l="-729" t="-18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13296" y="3807018"/>
            <a:ext cx="8332787" cy="28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buFontTx/>
              <a:buNone/>
            </a:pP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Popular embedding methods</a:t>
            </a:r>
            <a:r>
              <a:rPr kumimoji="0" lang="ru-RU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2400" b="1" dirty="0">
              <a:solidFill>
                <a:schemeClr val="accent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Principal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Component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(PCA)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</a:rPr>
              <a:t>Kernel PCA,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KPCA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Locally Linear Embedding, LLE; Conformal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Laplacian </a:t>
            </a: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, Hessian </a:t>
            </a:r>
            <a:r>
              <a:rPr kumimoji="0" lang="en-US" altLang="en-US" sz="2000" dirty="0" err="1" smtClean="0">
                <a:latin typeface="Arial" panose="020B0604020202020204" pitchFamily="34" charset="0"/>
              </a:rPr>
              <a:t>Eigenmaps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ISOmetric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MAPing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ISOMAP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Local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Tangent Space Alignment,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LTSA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5" name="TextBox 5"/>
              <p:cNvSpPr txBox="1">
                <a:spLocks noChangeArrowheads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/>
                </a:pP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Construct a loss function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</a:rPr>
                  <a:t>.</a:t>
                </a:r>
                <a:r>
                  <a:rPr kumimoji="0" lang="en-US" altLang="ru-RU" sz="2400" dirty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E.g. for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Multi Dimensional Scaling</a:t>
                </a:r>
                <a:r>
                  <a:rPr kumimoji="0" lang="ru-RU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MDS</a:t>
                </a:r>
                <a:endParaRPr kumimoji="0" lang="en-US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Optimize loss function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Visually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analyze results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042" b="-27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="" xmlns:a16="http://schemas.microsoft.com/office/drawing/2014/main" id="{C43ECD6C-227F-0343-B311-BA4D58F14D4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Typical scheme for dimension reduction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872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Text Box 2"/>
              <p:cNvSpPr txBox="1">
                <a:spLocks noChangeArrowheads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Problem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: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in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find an affine subspace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dimension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000" b="1" dirty="0">
                    <a:latin typeface="Arial" panose="020B0604020202020204" pitchFamily="34" charset="0"/>
                  </a:rPr>
                  <a:t>which best approximates the set of </a:t>
                </a:r>
                <a:r>
                  <a:rPr kumimoji="0" lang="en-US" altLang="en-US" sz="2000" b="1" dirty="0" smtClean="0">
                    <a:latin typeface="Arial" panose="020B0604020202020204" pitchFamily="34" charset="0"/>
                  </a:rPr>
                  <a:t>points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ru-RU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ru-RU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ru-RU" alt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 2,…,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в </a:t>
                </a:r>
                <a:r>
                  <a:rPr kumimoji="0" lang="en-US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PCA</a:t>
                </a: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b="1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“best” </a:t>
                </a:r>
                <a:r>
                  <a:rPr kumimoji="0" lang="en-US" altLang="ru-RU" sz="2000" b="1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minimizes </a:t>
                </a:r>
                <a14:m>
                  <m:oMath xmlns:m="http://schemas.openxmlformats.org/officeDocument/2006/math"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kumimoji="0" lang="en-US" altLang="ru-RU" sz="2000" b="1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altLang="ru-RU" sz="20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 , </m:t>
                        </m:r>
                        <m:r>
                          <a:rPr kumimoji="0" lang="en-US" altLang="ru-RU" sz="2000" b="1" i="1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US" altLang="ru-RU" sz="2000" b="1" i="1" baseline="-30000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ru-RU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sup>
                    </m:sSup>
                  </m:oMath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𝑃𝑟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ru-RU" sz="2000" b="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5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blipFill rotWithShape="0">
                <a:blip r:embed="rId2"/>
                <a:stretch>
                  <a:fillRect l="-672" t="-5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6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7FA5A-A927-44F0-B7DF-EDDC0FB03B3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21</a:t>
            </a:fld>
            <a:endParaRPr kumimoji="0" lang="ru-RU" altLang="ru-RU" sz="1400"/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21468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31749" name="Rectangle 11"/>
          <p:cNvSpPr>
            <a:spLocks noChangeArrowheads="1"/>
          </p:cNvSpPr>
          <p:nvPr/>
        </p:nvSpPr>
        <p:spPr bwMode="auto">
          <a:xfrm>
            <a:off x="301466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AA9396F7-0F53-8B4C-9EA7-02564F70B2B6}"/>
                  </a:ext>
                </a:extLst>
              </p:cNvPr>
              <p:cNvSpPr/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Aft>
                    <a:spcPct val="50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   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9396F7-0F53-8B4C-9EA7-02564F70B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  <a:blipFill>
                <a:blip r:embed="rId3"/>
                <a:stretch>
                  <a:fillRect t="-69369" b="-711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9D7ACF2-DA81-0648-9FA6-53D010AF9CE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</a:t>
            </a:r>
            <a:r>
              <a:rPr lang="en-US" altLang="en-US" sz="2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792" name="Text Box 7"/>
              <p:cNvSpPr txBox="1">
                <a:spLocks noChangeArrowheads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 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empirical mean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…,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kumimoji="0" lang="ru-RU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covariance matrix</a:t>
                </a:r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ru-RU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𝑚𝑒𝑎𝑛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They form an orthonormal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alt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279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blipFill rotWithShape="0">
                <a:blip r:embed="rId2"/>
                <a:stretch>
                  <a:fillRect l="-1115" b="-1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="" xmlns:a16="http://schemas.microsoft.com/office/drawing/2014/main" id="{D5A8D34F-62AF-094E-B4B7-2E13138B8D9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Analysis 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04528" y="6226279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CF6F2-695E-4883-A5A5-DE2281C6127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23</a:t>
            </a:fld>
            <a:endParaRPr kumimoji="0" lang="ru-RU" altLang="ru-RU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Text Box 2"/>
              <p:cNvSpPr txBox="1">
                <a:spLocks noChangeArrowheads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Solution</a:t>
                </a:r>
                <a:r>
                  <a:rPr kumimoji="0" lang="ru-RU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</a:t>
                </a:r>
                <a:endParaRPr kumimoji="0" lang="en-US" altLang="ru-RU" sz="2400" b="1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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𝑆𝑝𝑎𝑛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 eigenvectors </a:t>
                </a: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the matrix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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correspond to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largest eigenvalues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277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1113" b="-15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773" name="Group 11"/>
          <p:cNvGrpSpPr>
            <a:grpSpLocks/>
          </p:cNvGrpSpPr>
          <p:nvPr/>
        </p:nvGrpSpPr>
        <p:grpSpPr bwMode="auto">
          <a:xfrm>
            <a:off x="6140905" y="997828"/>
            <a:ext cx="2679567" cy="2012950"/>
            <a:chOff x="723" y="1536"/>
            <a:chExt cx="1778" cy="1514"/>
          </a:xfrm>
        </p:grpSpPr>
        <p:sp>
          <p:nvSpPr>
            <p:cNvPr id="32776" name="Line 12"/>
            <p:cNvSpPr>
              <a:spLocks noChangeShapeType="1"/>
            </p:cNvSpPr>
            <p:nvPr/>
          </p:nvSpPr>
          <p:spPr bwMode="auto">
            <a:xfrm>
              <a:off x="1392" y="1968"/>
              <a:ext cx="62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Line 13"/>
            <p:cNvSpPr>
              <a:spLocks noChangeShapeType="1"/>
            </p:cNvSpPr>
            <p:nvPr/>
          </p:nvSpPr>
          <p:spPr bwMode="auto">
            <a:xfrm flipV="1">
              <a:off x="1008" y="16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14"/>
            <p:cNvSpPr>
              <a:spLocks noChangeShapeType="1"/>
            </p:cNvSpPr>
            <p:nvPr/>
          </p:nvSpPr>
          <p:spPr bwMode="auto">
            <a:xfrm>
              <a:off x="1008" y="292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Oval 15"/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0" name="Oval 16"/>
            <p:cNvSpPr>
              <a:spLocks noChangeArrowheads="1"/>
            </p:cNvSpPr>
            <p:nvPr/>
          </p:nvSpPr>
          <p:spPr bwMode="auto">
            <a:xfrm>
              <a:off x="1536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1" name="Oval 17"/>
            <p:cNvSpPr>
              <a:spLocks noChangeArrowheads="1"/>
            </p:cNvSpPr>
            <p:nvPr/>
          </p:nvSpPr>
          <p:spPr bwMode="auto">
            <a:xfrm>
              <a:off x="2016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2" name="Oval 18"/>
            <p:cNvSpPr>
              <a:spLocks noChangeArrowheads="1"/>
            </p:cNvSpPr>
            <p:nvPr/>
          </p:nvSpPr>
          <p:spPr bwMode="auto">
            <a:xfrm>
              <a:off x="1728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3" name="Oval 19"/>
            <p:cNvSpPr>
              <a:spLocks noChangeArrowheads="1"/>
            </p:cNvSpPr>
            <p:nvPr/>
          </p:nvSpPr>
          <p:spPr bwMode="auto">
            <a:xfrm>
              <a:off x="11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4" name="Oval 20"/>
            <p:cNvSpPr>
              <a:spLocks noChangeArrowheads="1"/>
            </p:cNvSpPr>
            <p:nvPr/>
          </p:nvSpPr>
          <p:spPr bwMode="auto">
            <a:xfrm>
              <a:off x="1968" y="20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5" name="Line 21"/>
            <p:cNvSpPr>
              <a:spLocks noChangeShapeType="1"/>
            </p:cNvSpPr>
            <p:nvPr/>
          </p:nvSpPr>
          <p:spPr bwMode="auto">
            <a:xfrm flipV="1">
              <a:off x="1152" y="1968"/>
              <a:ext cx="110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Text Box 22"/>
            <p:cNvSpPr txBox="1">
              <a:spLocks noChangeArrowheads="1"/>
            </p:cNvSpPr>
            <p:nvPr/>
          </p:nvSpPr>
          <p:spPr bwMode="auto">
            <a:xfrm>
              <a:off x="2112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2787" name="Oval 23"/>
            <p:cNvSpPr>
              <a:spLocks noChangeArrowheads="1"/>
            </p:cNvSpPr>
            <p:nvPr/>
          </p:nvSpPr>
          <p:spPr bwMode="auto">
            <a:xfrm>
              <a:off x="1632" y="230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8" name="Text Box 24"/>
            <p:cNvSpPr txBox="1">
              <a:spLocks noChangeArrowheads="1"/>
            </p:cNvSpPr>
            <p:nvPr/>
          </p:nvSpPr>
          <p:spPr bwMode="auto">
            <a:xfrm>
              <a:off x="1488" y="2045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 dirty="0">
                  <a:latin typeface="Arial" panose="020B0604020202020204" pitchFamily="34" charset="0"/>
                </a:rPr>
                <a:t>x</a:t>
              </a:r>
              <a:r>
                <a:rPr kumimoji="0" lang="en-US" altLang="ru-RU" sz="2000" baseline="-25000" dirty="0">
                  <a:latin typeface="Arial" panose="020B0604020202020204" pitchFamily="34" charset="0"/>
                </a:rPr>
                <a:t>0</a:t>
              </a:r>
              <a:endParaRPr kumimoji="0" lang="en-US" altLang="ru-RU" sz="2000" dirty="0">
                <a:latin typeface="Arial" panose="020B0604020202020204" pitchFamily="34" charset="0"/>
              </a:endParaRPr>
            </a:p>
          </p:txBody>
        </p:sp>
        <p:sp>
          <p:nvSpPr>
            <p:cNvPr id="32789" name="Text Box 25"/>
            <p:cNvSpPr txBox="1">
              <a:spLocks noChangeArrowheads="1"/>
            </p:cNvSpPr>
            <p:nvPr/>
          </p:nvSpPr>
          <p:spPr bwMode="auto">
            <a:xfrm>
              <a:off x="1344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2790" name="Text Box 26"/>
            <p:cNvSpPr txBox="1">
              <a:spLocks noChangeArrowheads="1"/>
            </p:cNvSpPr>
            <p:nvPr/>
          </p:nvSpPr>
          <p:spPr bwMode="auto">
            <a:xfrm>
              <a:off x="2246" y="276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1</a:t>
              </a:r>
            </a:p>
          </p:txBody>
        </p:sp>
        <p:sp>
          <p:nvSpPr>
            <p:cNvPr id="32791" name="Text Box 27"/>
            <p:cNvSpPr txBox="1">
              <a:spLocks noChangeArrowheads="1"/>
            </p:cNvSpPr>
            <p:nvPr/>
          </p:nvSpPr>
          <p:spPr bwMode="auto">
            <a:xfrm>
              <a:off x="723" y="153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775" name="Text Box 29"/>
              <p:cNvSpPr txBox="1">
                <a:spLocks noChangeArrowheads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(1)={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1" i="1" dirty="0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775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="" xmlns:a16="http://schemas.microsoft.com/office/drawing/2014/main" id="{D5A8D34F-62AF-094E-B4B7-2E13138B8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+mj-lt"/>
                    <a:ea typeface="MS PGothic" pitchFamily="34" charset="-128"/>
                    <a:cs typeface="ＭＳ Ｐゴシック" charset="0"/>
                  </a:defRPr>
                </a:lvl1pPr>
                <a:lvl2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2pPr>
                <a:lvl3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3pPr>
                <a:lvl4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4pPr>
                <a:lvl5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5pPr>
                <a:lvl6pPr marL="180821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6pPr>
                <a:lvl7pPr marL="361643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7pPr>
                <a:lvl8pPr marL="542465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8pPr>
                <a:lvl9pPr marL="723287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Example</a:t>
                </a:r>
                <a:r>
                  <a:rPr lang="ru-RU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ru-RU" sz="2400" kern="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8D34F-62AF-094E-B4B7-2E13138B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  <a:blipFill rotWithShape="0">
                <a:blip r:embed="rId4"/>
                <a:stretch>
                  <a:fillRect l="-1111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3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Text Box 28"/>
              <p:cNvSpPr txBox="1">
                <a:spLocks noChangeArrowheads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Dimension reduction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    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	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h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</m:d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kumimoji="0" lang="ru-RU" altLang="ru-RU" sz="2000" baseline="30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Reconstruction: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3795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blipFill rotWithShape="0">
                <a:blip r:embed="rId2"/>
                <a:stretch>
                  <a:fillRect l="-789" t="-1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55EF317-7D68-0D4F-8026-EAD547A623AA}"/>
              </a:ext>
            </a:extLst>
          </p:cNvPr>
          <p:cNvGrpSpPr/>
          <p:nvPr/>
        </p:nvGrpSpPr>
        <p:grpSpPr>
          <a:xfrm>
            <a:off x="1763688" y="2886541"/>
            <a:ext cx="5329014" cy="3782819"/>
            <a:chOff x="1979501" y="2814157"/>
            <a:chExt cx="5329014" cy="3782819"/>
          </a:xfrm>
        </p:grpSpPr>
        <p:pic>
          <p:nvPicPr>
            <p:cNvPr id="33796" name="Изображение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6" b="1445"/>
            <a:stretch/>
          </p:blipFill>
          <p:spPr bwMode="auto">
            <a:xfrm>
              <a:off x="2098819" y="3212976"/>
              <a:ext cx="5132391" cy="33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7" name="TextBox 4"/>
            <p:cNvSpPr txBox="1">
              <a:spLocks noChangeArrowheads="1"/>
            </p:cNvSpPr>
            <p:nvPr/>
          </p:nvSpPr>
          <p:spPr bwMode="auto">
            <a:xfrm>
              <a:off x="1979501" y="2814157"/>
              <a:ext cx="5329014" cy="461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latin typeface="Arial" panose="020B0604020202020204" pitchFamily="34" charset="0"/>
                </a:rPr>
                <a:t>PCA </a:t>
              </a:r>
              <a:r>
                <a:rPr lang="en-US" altLang="en-US" dirty="0" smtClean="0">
                  <a:latin typeface="Arial" panose="020B0604020202020204" pitchFamily="34" charset="0"/>
                </a:rPr>
                <a:t>for</a:t>
              </a:r>
              <a:r>
                <a:rPr lang="ru-RU" altLang="en-US" dirty="0" smtClean="0">
                  <a:latin typeface="Arial" panose="020B0604020202020204" pitchFamily="34" charset="0"/>
                </a:rPr>
                <a:t> </a:t>
              </a:r>
              <a:r>
                <a:rPr lang="en-US" altLang="en-US" dirty="0">
                  <a:latin typeface="Arial" panose="020B0604020202020204" pitchFamily="34" charset="0"/>
                </a:rPr>
                <a:t>MNIST</a:t>
              </a:r>
              <a:endParaRPr lang="ru-RU" alt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EF57BD0F-0BDC-9440-A48B-82AE0C84827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solves the full dimension reduction problem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1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ChangeArrowheads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80000"/>
                  </a:spcAft>
                </a:pP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 ~ 102</m:t>
                    </m:r>
                  </m:oMath>
                </a14:m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kumimoji="0" lang="en-US" altLang="ru-RU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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820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blipFill rotWithShape="0">
                <a:blip r:embed="rId3"/>
                <a:stretch>
                  <a:fillRect l="-600" t="-24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821" name="Group 4"/>
          <p:cNvGrpSpPr>
            <a:grpSpLocks/>
          </p:cNvGrpSpPr>
          <p:nvPr/>
        </p:nvGrpSpPr>
        <p:grpSpPr bwMode="auto">
          <a:xfrm>
            <a:off x="423738" y="3352800"/>
            <a:ext cx="8462963" cy="2335213"/>
            <a:chOff x="186" y="2208"/>
            <a:chExt cx="5331" cy="1471"/>
          </a:xfrm>
        </p:grpSpPr>
        <p:pic>
          <p:nvPicPr>
            <p:cNvPr id="3483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564"/>
              <a:ext cx="3521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1" name="Line 6"/>
            <p:cNvSpPr>
              <a:spLocks noChangeShapeType="1"/>
            </p:cNvSpPr>
            <p:nvPr/>
          </p:nvSpPr>
          <p:spPr bwMode="auto">
            <a:xfrm>
              <a:off x="768" y="2967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832" name="Picture 7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8" t="16777" r="27962" b="20271"/>
            <a:stretch>
              <a:fillRect/>
            </a:stretch>
          </p:blipFill>
          <p:spPr bwMode="auto">
            <a:xfrm>
              <a:off x="186" y="2448"/>
              <a:ext cx="527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518"/>
              <a:ext cx="12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34" name="Group 9"/>
            <p:cNvGrpSpPr>
              <a:grpSpLocks/>
            </p:cNvGrpSpPr>
            <p:nvPr/>
          </p:nvGrpSpPr>
          <p:grpSpPr bwMode="auto">
            <a:xfrm>
              <a:off x="4224" y="2208"/>
              <a:ext cx="1293" cy="1288"/>
              <a:chOff x="4320" y="1920"/>
              <a:chExt cx="1293" cy="1288"/>
            </a:xfrm>
          </p:grpSpPr>
          <p:pic>
            <p:nvPicPr>
              <p:cNvPr id="34836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39" t="19998" r="2151" b="52223"/>
              <a:stretch>
                <a:fillRect/>
              </a:stretch>
            </p:blipFill>
            <p:spPr bwMode="auto">
              <a:xfrm>
                <a:off x="5118" y="2208"/>
                <a:ext cx="495" cy="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7" name="Line 11"/>
              <p:cNvSpPr>
                <a:spLocks noChangeShapeType="1"/>
              </p:cNvSpPr>
              <p:nvPr/>
            </p:nvSpPr>
            <p:spPr bwMode="auto">
              <a:xfrm>
                <a:off x="4793" y="2751"/>
                <a:ext cx="2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8" name="Line 12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76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35" name="Rectangle 13"/>
                <p:cNvSpPr>
                  <a:spLocks noChangeArrowheads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ru-RU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5</m:t>
                            </m:r>
                          </m:sub>
                        </m:sSub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6</m:t>
                            </m:r>
                          </m:sub>
                        </m:sSub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8</m:t>
                        </m:r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</m:oMath>
                    </m:oMathPara>
                  </a14:m>
                  <a:endParaRPr kumimoji="0" lang="ru-RU" altLang="ru-RU" sz="2000" dirty="0">
                    <a:latin typeface="Arial" panose="020B0604020202020204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4835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Rectangle 25"/>
              <p:cNvSpPr>
                <a:spLocks noChangeArrowheads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50000"/>
                  </a:spcAft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 Eigenvectors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ru-RU" sz="20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faces space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~ 106</m:t>
                    </m:r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ru-RU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 </m:t>
                              </m:r>
                              <m:d>
                                <m:dPr>
                                  <m:ctrlP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82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blipFill rotWithShape="0">
                <a:blip r:embed="rId9"/>
                <a:stretch>
                  <a:fillRect l="-600" t="-2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="" xmlns:a16="http://schemas.microsoft.com/office/drawing/2014/main" id="{5D5A1272-F054-CA4A-AF42-80F8252F723C}"/>
              </a:ext>
            </a:extLst>
          </p:cNvPr>
          <p:cNvSpPr/>
          <p:nvPr/>
        </p:nvSpPr>
        <p:spPr bwMode="auto">
          <a:xfrm rot="5400000">
            <a:off x="3849270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="" xmlns:a16="http://schemas.microsoft.com/office/drawing/2014/main" id="{E67D84D6-6C51-FE47-94DB-657F682BB480}"/>
              </a:ext>
            </a:extLst>
          </p:cNvPr>
          <p:cNvSpPr/>
          <p:nvPr/>
        </p:nvSpPr>
        <p:spPr bwMode="auto">
          <a:xfrm rot="5400000">
            <a:off x="5649471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BD26C611-C347-EF4D-ADBA-62809FA85F66}"/>
                  </a:ext>
                </a:extLst>
              </p:cNvPr>
              <p:cNvSpPr txBox="1"/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6C611-C347-EF4D-ADBA-62809FA8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E1B2F68E-DAB2-7F42-A6C1-E69C60AE2AE0}"/>
                  </a:ext>
                </a:extLst>
              </p:cNvPr>
              <p:cNvSpPr txBox="1"/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B2F68E-DAB2-7F42-A6C1-E69C60AE2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="" xmlns:a16="http://schemas.microsoft.com/office/drawing/2014/main" id="{EB56685F-52BC-D94D-B90B-537A9C4992FB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2"/>
          <p:cNvGrpSpPr>
            <a:grpSpLocks/>
          </p:cNvGrpSpPr>
          <p:nvPr/>
        </p:nvGrpSpPr>
        <p:grpSpPr bwMode="auto">
          <a:xfrm>
            <a:off x="323528" y="1124744"/>
            <a:ext cx="8731250" cy="2513013"/>
            <a:chOff x="192" y="2530"/>
            <a:chExt cx="5500" cy="1583"/>
          </a:xfrm>
        </p:grpSpPr>
        <p:pic>
          <p:nvPicPr>
            <p:cNvPr id="35848" name="Picture 3" descr="85faces-re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530"/>
              <a:ext cx="5280" cy="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9" name="Rectangle 4"/>
            <p:cNvSpPr>
              <a:spLocks noChangeArrowheads="1"/>
            </p:cNvSpPr>
            <p:nvPr/>
          </p:nvSpPr>
          <p:spPr bwMode="auto">
            <a:xfrm>
              <a:off x="192" y="3590"/>
              <a:ext cx="550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From the left to the right: reconstruction using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84, 40, 20, 3, 2,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kumimoji="0" lang="ru-RU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dimensions.</a:t>
              </a:r>
              <a:r>
                <a:rPr kumimoji="0" lang="en-US" altLang="ru-RU" sz="1800" dirty="0" smtClean="0">
                  <a:cs typeface="Times New Roman" panose="02020603050405020304" pitchFamily="18" charset="0"/>
                </a:rPr>
                <a:t> </a:t>
              </a:r>
              <a:endParaRPr kumimoji="0" lang="en-US" altLang="ru-RU" sz="18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5844" name="Group 5"/>
          <p:cNvGrpSpPr>
            <a:grpSpLocks/>
          </p:cNvGrpSpPr>
          <p:nvPr/>
        </p:nvGrpSpPr>
        <p:grpSpPr bwMode="auto">
          <a:xfrm>
            <a:off x="1619672" y="3861048"/>
            <a:ext cx="5230490" cy="2664296"/>
            <a:chOff x="1104" y="720"/>
            <a:chExt cx="3068" cy="1479"/>
          </a:xfrm>
        </p:grpSpPr>
        <p:pic>
          <p:nvPicPr>
            <p:cNvPr id="35845" name="Picture 6" descr="85faces-plotv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720"/>
              <a:ext cx="2388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Text Box 7"/>
            <p:cNvSpPr txBox="1">
              <a:spLocks noChangeArrowheads="1"/>
            </p:cNvSpPr>
            <p:nvPr/>
          </p:nvSpPr>
          <p:spPr bwMode="auto">
            <a:xfrm>
              <a:off x="1104" y="720"/>
              <a:ext cx="6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Variance</a:t>
              </a:r>
            </a:p>
          </p:txBody>
        </p:sp>
        <p:sp>
          <p:nvSpPr>
            <p:cNvPr id="35847" name="Text Box 8"/>
            <p:cNvSpPr txBox="1">
              <a:spLocks noChangeArrowheads="1"/>
            </p:cNvSpPr>
            <p:nvPr/>
          </p:nvSpPr>
          <p:spPr bwMode="auto">
            <a:xfrm>
              <a:off x="3168" y="1968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Dimensionality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1124744"/>
            <a:ext cx="5554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PCA is a linear approach to dimension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reduction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It was quite popular before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2000s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The idea is to find the best projections</a:t>
            </a:r>
          </a:p>
        </p:txBody>
      </p:sp>
      <p:pic>
        <p:nvPicPr>
          <p:cNvPr id="86018" name="Picture 2" descr="Image result for p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3077072" cy="3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fails in a nonlinear setting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86022" name="Picture 6" descr="Image result for pca for swiss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5040560" cy="26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3B8FD2E-E5FD-F44B-95E8-EE613156175D}"/>
              </a:ext>
            </a:extLst>
          </p:cNvPr>
          <p:cNvGrpSpPr/>
          <p:nvPr/>
        </p:nvGrpSpPr>
        <p:grpSpPr>
          <a:xfrm>
            <a:off x="683568" y="1052513"/>
            <a:ext cx="7967663" cy="4968327"/>
            <a:chOff x="781050" y="1052513"/>
            <a:chExt cx="7967663" cy="4968327"/>
          </a:xfrm>
        </p:grpSpPr>
        <p:pic>
          <p:nvPicPr>
            <p:cNvPr id="51208" name="Изображение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9" b="-495"/>
            <a:stretch/>
          </p:blipFill>
          <p:spPr bwMode="auto">
            <a:xfrm>
              <a:off x="784051" y="1988840"/>
              <a:ext cx="7921252" cy="4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9" name="TextBox 8"/>
            <p:cNvSpPr txBox="1">
              <a:spLocks noChangeArrowheads="1"/>
            </p:cNvSpPr>
            <p:nvPr/>
          </p:nvSpPr>
          <p:spPr bwMode="auto">
            <a:xfrm>
              <a:off x="781050" y="1052513"/>
              <a:ext cx="7967663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1. </a:t>
              </a:r>
              <a:r>
                <a:rPr lang="en-US" altLang="en-US" dirty="0" smtClean="0">
                  <a:latin typeface="Arial" panose="020B0604020202020204" pitchFamily="34" charset="0"/>
                </a:rPr>
                <a:t>Construct sparse k nearest neighbors graph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08E3AA3-06C5-8C46-8284-3BFDD3327F0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9143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99291D-EF27-8541-BDD2-C0C8A44F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739"/>
            <a:ext cx="8686800" cy="65595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Multidimensional time series</a:t>
            </a:r>
            <a:endParaRPr lang="ru-RU" sz="2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9F646D65-D4D8-064D-9600-50E68A4A538A}"/>
              </a:ext>
            </a:extLst>
          </p:cNvPr>
          <p:cNvGrpSpPr/>
          <p:nvPr/>
        </p:nvGrpSpPr>
        <p:grpSpPr>
          <a:xfrm>
            <a:off x="1331640" y="1195974"/>
            <a:ext cx="2809429" cy="1732106"/>
            <a:chOff x="1299407" y="1199324"/>
            <a:chExt cx="2809429" cy="1732106"/>
          </a:xfrm>
        </p:grpSpPr>
        <p:pic>
          <p:nvPicPr>
            <p:cNvPr id="4" name="Picture 2" descr="http://energyserve.co.uk/wp-content/plugins/simple-graph/grapher/pchart_romeo.php?tid=1&amp;uid=3&amp;w=450&amp;h=300&amp;filter=&amp;stime=1325376000&amp;etime=1328486400">
              <a:extLst>
                <a:ext uri="{FF2B5EF4-FFF2-40B4-BE49-F238E27FC236}">
                  <a16:creationId xmlns="" xmlns:a16="http://schemas.microsoft.com/office/drawing/2014/main" id="{2EBB1710-0E54-8D48-BABB-A2E8E0E21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423" y="1199324"/>
              <a:ext cx="2665413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Прямоугольник 9">
              <a:extLst>
                <a:ext uri="{FF2B5EF4-FFF2-40B4-BE49-F238E27FC236}">
                  <a16:creationId xmlns="" xmlns:a16="http://schemas.microsoft.com/office/drawing/2014/main" id="{42549EC3-1AC1-1C47-9610-70E280EF9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407" y="2562098"/>
              <a:ext cx="19030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Electricity price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0">
                <a:extLst>
                  <a:ext uri="{FF2B5EF4-FFF2-40B4-BE49-F238E27FC236}">
                    <a16:creationId xmlns="" xmlns:a16="http://schemas.microsoft.com/office/drawing/2014/main" id="{65AD211C-7720-B04A-AB00-7D8129C23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0"/>
                  </a:spcBef>
                </a:pP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 curve f(x</a:t>
                </a:r>
                <a:r>
                  <a:rPr kumimoji="0" lang="en-US" altLang="ru-RU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</a:t>
                </a: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 a vector</a:t>
                </a:r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D211C-7720-B04A-AB00-7D8129C23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blipFill rotWithShape="0">
                <a:blip r:embed="rId3"/>
                <a:stretch>
                  <a:fillRect l="-656" t="-29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A2366E-D6A4-3048-B105-642BFA4005B2}"/>
              </a:ext>
            </a:extLst>
          </p:cNvPr>
          <p:cNvGrpSpPr/>
          <p:nvPr/>
        </p:nvGrpSpPr>
        <p:grpSpPr>
          <a:xfrm>
            <a:off x="5331264" y="1209261"/>
            <a:ext cx="2439194" cy="1715128"/>
            <a:chOff x="5331264" y="1061872"/>
            <a:chExt cx="2439194" cy="1715128"/>
          </a:xfrm>
        </p:grpSpPr>
        <p:pic>
          <p:nvPicPr>
            <p:cNvPr id="7" name="Picture 8" descr="http://t0.gstatic.com/images?q=tbn:ANd9GcTTpXlrHK9prl-TfyOnUnWYwRQie6YnPhKI5BvMJw5rIA9557cl">
              <a:extLst>
                <a:ext uri="{FF2B5EF4-FFF2-40B4-BE49-F238E27FC236}">
                  <a16:creationId xmlns="" xmlns:a16="http://schemas.microsoft.com/office/drawing/2014/main" id="{6ACDB431-A523-3841-ABD9-623D619CE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308" y="1061872"/>
              <a:ext cx="2343150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9">
              <a:extLst>
                <a:ext uri="{FF2B5EF4-FFF2-40B4-BE49-F238E27FC236}">
                  <a16:creationId xmlns="" xmlns:a16="http://schemas.microsoft.com/office/drawing/2014/main" id="{4DAA9E0F-0F27-EA45-97A1-CE1A539BC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64" y="2407668"/>
              <a:ext cx="23262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Speech recognition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FB56C1C-EC42-1C4D-9477-01E789DFF099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  <p:pic>
        <p:nvPicPr>
          <p:cNvPr id="8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8" y="980728"/>
            <a:ext cx="8316912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0D8D88B-5976-5247-8060-8F390FAC6F20}"/>
              </a:ext>
            </a:extLst>
          </p:cNvPr>
          <p:cNvGrpSpPr/>
          <p:nvPr/>
        </p:nvGrpSpPr>
        <p:grpSpPr>
          <a:xfrm>
            <a:off x="611560" y="954435"/>
            <a:ext cx="8064500" cy="4922837"/>
            <a:chOff x="827584" y="1557338"/>
            <a:chExt cx="8064500" cy="4922837"/>
          </a:xfrm>
        </p:grpSpPr>
        <p:pic>
          <p:nvPicPr>
            <p:cNvPr id="53256" name="Изображение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57338"/>
              <a:ext cx="7770813" cy="49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8" name="TextBox 9"/>
            <p:cNvSpPr txBox="1">
              <a:spLocks noChangeArrowheads="1"/>
            </p:cNvSpPr>
            <p:nvPr/>
          </p:nvSpPr>
          <p:spPr bwMode="auto">
            <a:xfrm>
              <a:off x="899022" y="1662113"/>
              <a:ext cx="7993062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3. </a:t>
              </a:r>
              <a:r>
                <a:rPr lang="en-US" altLang="ru-RU" u="sng" dirty="0" smtClean="0">
                  <a:latin typeface="Arial" panose="020B0604020202020204" pitchFamily="34" charset="0"/>
                </a:rPr>
                <a:t>MDS</a:t>
              </a:r>
              <a:r>
                <a:rPr lang="en-US" altLang="ru-RU" u="sng" dirty="0">
                  <a:latin typeface="Arial" panose="020B0604020202020204" pitchFamily="34" charset="0"/>
                </a:rPr>
                <a:t>:</a:t>
              </a:r>
              <a:r>
                <a:rPr lang="en-US" altLang="ru-RU" dirty="0">
                  <a:latin typeface="Arial" panose="020B0604020202020204" pitchFamily="34" charset="0"/>
                </a:rPr>
                <a:t> </a:t>
              </a:r>
              <a:r>
                <a:rPr lang="en-US" altLang="ru-RU" dirty="0" smtClean="0">
                  <a:latin typeface="Arial" panose="020B0604020202020204" pitchFamily="34" charset="0"/>
                </a:rPr>
                <a:t>find low-dimensional embedding</a:t>
              </a:r>
              <a:r>
                <a:rPr lang="ru-RU" altLang="en-US" dirty="0" smtClean="0">
                  <a:latin typeface="Arial" panose="020B0604020202020204" pitchFamily="34" charset="0"/>
                </a:rPr>
                <a:t>, </a:t>
              </a:r>
              <a:r>
                <a:rPr lang="en-US" altLang="en-US" dirty="0" smtClean="0">
                  <a:latin typeface="Arial" panose="020B0604020202020204" pitchFamily="34" charset="0"/>
                </a:rPr>
                <a:t>that preserves distance matrix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53259" name="TextBox 10"/>
            <p:cNvSpPr txBox="1">
              <a:spLocks noChangeArrowheads="1"/>
            </p:cNvSpPr>
            <p:nvPr/>
          </p:nvSpPr>
          <p:spPr bwMode="auto">
            <a:xfrm>
              <a:off x="899022" y="2807767"/>
              <a:ext cx="2881312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 smtClean="0">
                  <a:latin typeface="Arial" panose="020B0604020202020204" pitchFamily="34" charset="0"/>
                </a:rPr>
                <a:t>Error function</a:t>
              </a:r>
              <a:r>
                <a:rPr lang="ru-RU" altLang="en-US" dirty="0" smtClean="0">
                  <a:latin typeface="Arial" panose="020B0604020202020204" pitchFamily="34" charset="0"/>
                </a:rPr>
                <a:t>: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981DA2DA-C924-0145-B74D-A6CD795861A7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2449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4278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4279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-906"/>
          <a:stretch/>
        </p:blipFill>
        <p:spPr bwMode="auto">
          <a:xfrm>
            <a:off x="892236" y="1052736"/>
            <a:ext cx="7356624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BC164D84-CB48-1E45-B788-733935B003A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results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hands embedding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530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4" y="993726"/>
            <a:ext cx="8430006" cy="43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6C8B1758-5C20-8F4B-9C6E-94BFBAD7FB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MNIST: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Linear approach vs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. ISOMAP </a:t>
            </a:r>
          </a:p>
        </p:txBody>
      </p:sp>
    </p:spTree>
    <p:extLst>
      <p:ext uri="{BB962C8B-B14F-4D97-AF65-F5344CB8AC3E}">
        <p14:creationId xmlns:p14="http://schemas.microsoft.com/office/powerpoint/2010/main" val="199695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1477000"/>
            <a:ext cx="6348499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Preserves global structure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Small number of parameters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Sensitive to noise, noisy edges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Computationally expensive: requires eigenvectors and eigenvalues of a dense matrix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ISOMAP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617" name="Прямоугольник 8"/>
              <p:cNvSpPr>
                <a:spLocks noChangeArrowheads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“Stochastic” closeness in the initial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Closeness in a new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617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blipFill rotWithShape="0">
                <a:blip r:embed="rId2"/>
                <a:stretch>
                  <a:fillRect l="-1176" t="-1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334E9D9-BFAD-E346-91EE-F2115B1E39E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US" altLang="ru-RU" sz="2400" dirty="0" err="1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neighbours</a:t>
            </a:r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 </a:t>
            </a:r>
            <a:r>
              <a:rPr lang="ru-RU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SNE)</a:t>
            </a:r>
          </a:p>
        </p:txBody>
      </p:sp>
    </p:spTree>
    <p:extLst>
      <p:ext uri="{BB962C8B-B14F-4D97-AF65-F5344CB8AC3E}">
        <p14:creationId xmlns:p14="http://schemas.microsoft.com/office/powerpoint/2010/main" val="1100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0D40A2-C66B-4705-A66E-4F2BC06EDCC5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p:sp>
        <p:nvSpPr>
          <p:cNvPr id="70659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2EA12BB-759E-44CE-B865-DA13F94D69F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p:sp>
        <p:nvSpPr>
          <p:cNvPr id="70660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9F9BDE6-2BCD-4FD7-9853-43E3113CA30F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kumimoji="0" lang="ru-RU" altLang="ru-RU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3" name="Прямоугольник 12"/>
              <p:cNvSpPr>
                <a:spLocks noChangeArrowheads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400" b="1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t-SNE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: define closeness on the base of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  <m:d>
                      <m:d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distribution</a:t>
                </a:r>
                <a:endParaRPr kumimoji="0" lang="ru-RU" altLang="ru-RU" sz="2400" dirty="0"/>
              </a:p>
            </p:txBody>
          </p:sp>
        </mc:Choice>
        <mc:Fallback xmlns="">
          <p:sp>
            <p:nvSpPr>
              <p:cNvPr id="7066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85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64" name="Прямоугольник 7"/>
          <p:cNvSpPr>
            <a:spLocks noChangeArrowheads="1"/>
          </p:cNvSpPr>
          <p:nvPr/>
        </p:nvSpPr>
        <p:spPr bwMode="auto">
          <a:xfrm>
            <a:off x="640961" y="2862952"/>
            <a:ext cx="7993063" cy="133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To avoid local optimum:</a:t>
            </a:r>
            <a:endParaRPr kumimoji="0" lang="en-US" altLang="ru-RU" sz="3400" baseline="30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>
                <a:latin typeface="Arial" panose="020B0604020202020204" pitchFamily="34" charset="0"/>
              </a:rPr>
              <a:t>• </a:t>
            </a: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Initialize with Gaussian noise</a:t>
            </a:r>
            <a:endParaRPr kumimoji="0" lang="ru-RU" altLang="ru-RU" sz="3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aseline="30000" dirty="0">
                <a:latin typeface="Arial" panose="020B0604020202020204" pitchFamily="34" charset="0"/>
              </a:rPr>
              <a:t>•</a:t>
            </a:r>
            <a:r>
              <a:rPr kumimoji="0" lang="en-US" altLang="ru-RU" sz="2400" dirty="0">
                <a:latin typeface="Arial" panose="020B0604020202020204" pitchFamily="34" charset="0"/>
              </a:rPr>
              <a:t> </a:t>
            </a:r>
            <a:r>
              <a:rPr kumimoji="0" lang="en-US" altLang="ru-RU" sz="2400" dirty="0" smtClean="0">
                <a:latin typeface="Arial" panose="020B0604020202020204" pitchFamily="34" charset="0"/>
              </a:rPr>
              <a:t>Add noise of decreasing variance at each step</a:t>
            </a:r>
            <a:endParaRPr kumimoji="0" lang="en-US" altLang="ru-RU" sz="2400" baseline="30000" dirty="0">
              <a:latin typeface="Arial" panose="020B0604020202020204" pitchFamily="34" charset="0"/>
            </a:endParaRPr>
          </a:p>
        </p:txBody>
      </p:sp>
      <p:sp>
        <p:nvSpPr>
          <p:cNvPr id="70666" name="Прямоугольник 8"/>
          <p:cNvSpPr>
            <a:spLocks noChangeArrowheads="1"/>
          </p:cNvSpPr>
          <p:nvPr/>
        </p:nvSpPr>
        <p:spPr bwMode="auto">
          <a:xfrm>
            <a:off x="684213" y="1052513"/>
            <a:ext cx="5799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“Stochastic” closeness in the initial space</a:t>
            </a:r>
            <a:endParaRPr kumimoji="0" lang="ru-RU" altLang="ru-RU" sz="24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F5DF6602-6339-9B40-B69A-BD02387893C5}"/>
                  </a:ext>
                </a:extLst>
              </p:cNvPr>
              <p:cNvSpPr txBox="1"/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DF6602-6339-9B40-B69A-BD0238789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blipFill>
                <a:blip r:embed="rId3"/>
                <a:stretch>
                  <a:fillRect b="-88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F531C56D-1A25-6E4A-8EB5-CB5E7FB11679}"/>
                  </a:ext>
                </a:extLst>
              </p:cNvPr>
              <p:cNvSpPr txBox="1"/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31C56D-1A25-6E4A-8EB5-CB5E7FB1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blipFill>
                <a:blip r:embed="rId4"/>
                <a:stretch>
                  <a:fillRect l="-613" t="-144595" b="-1918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F10D5C2-79FA-AC40-AB4E-62A588AC748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altLang="ru-RU" sz="2400" dirty="0">
              <a:solidFill>
                <a:srgbClr val="4C54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EF3A0F-AC69-4555-BC70-3042C3FAB4A8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3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447803F-F5EE-4AA0-89DC-CB485B4BED92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4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63897DD-3513-46C5-9DE2-7BF9F1E7F31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1686" name="Прямоугольник 12"/>
          <p:cNvSpPr>
            <a:spLocks noChangeArrowheads="1"/>
          </p:cNvSpPr>
          <p:nvPr/>
        </p:nvSpPr>
        <p:spPr bwMode="auto">
          <a:xfrm>
            <a:off x="323850" y="1341438"/>
            <a:ext cx="842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="1" dirty="0">
                <a:latin typeface="Arial" panose="020B0604020202020204" pitchFamily="34" charset="0"/>
                <a:sym typeface="Symbol" panose="05050102010706020507" pitchFamily="18" charset="2"/>
              </a:rPr>
              <a:t>  t-</a:t>
            </a:r>
            <a:r>
              <a:rPr kumimoji="0" lang="en-US" altLang="ru-RU" sz="2400" b="1" dirty="0" err="1">
                <a:latin typeface="Arial" panose="020B0604020202020204" pitchFamily="34" charset="0"/>
                <a:sym typeface="Symbol" panose="05050102010706020507" pitchFamily="18" charset="2"/>
              </a:rPr>
              <a:t>sne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kumimoji="0" lang="en-US" altLang="ru-RU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minimize KL between P and 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endParaRPr kumimoji="0" lang="ru-RU" alt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9A4083B6-69ED-A449-AF23-32DD8E474857}"/>
                  </a:ext>
                </a:extLst>
              </p:cNvPr>
              <p:cNvSpPr txBox="1"/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4083B6-69ED-A449-AF23-32DD8E47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blipFill>
                <a:blip r:embed="rId2"/>
                <a:stretch>
                  <a:fillRect t="-65761" r="-860" b="-36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="" xmlns:a16="http://schemas.microsoft.com/office/drawing/2014/main" id="{C2A64121-FF60-4B47-A36A-17A9C786D1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005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10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8" y="917687"/>
            <a:ext cx="77724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37C6BEB5-5491-DE49-A778-B935A3AE545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t-SNE for MNIST is good!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923003"/>
            <a:ext cx="6348499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works surprisingly well in 2D/3D visualization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Provide nonlinear embedding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Cons: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quite slow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Requires retraining if new points are added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</a:t>
            </a:r>
            <a:r>
              <a:rPr lang="en-US" altLang="ru-RU" sz="2400" kern="0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tSNE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Прямоугольник 4"/>
          <p:cNvSpPr>
            <a:spLocks noChangeArrowheads="1"/>
          </p:cNvSpPr>
          <p:nvPr/>
        </p:nvSpPr>
        <p:spPr bwMode="auto">
          <a:xfrm>
            <a:off x="479431" y="1335090"/>
            <a:ext cx="6048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2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ru-RU" altLang="en-US" sz="2000" dirty="0">
                <a:latin typeface="Arial" panose="020B0604020202020204" pitchFamily="34" charset="0"/>
              </a:rPr>
              <a:t>(</a:t>
            </a:r>
            <a:r>
              <a:rPr kumimoji="0" lang="en-US" altLang="en-US" sz="2000" dirty="0">
                <a:latin typeface="Arial" panose="020B0604020202020204" pitchFamily="34" charset="0"/>
              </a:rPr>
              <a:t>MNIST</a:t>
            </a:r>
            <a:r>
              <a:rPr kumimoji="0" lang="ru-RU" altLang="en-US" sz="2000" dirty="0">
                <a:latin typeface="Arial" panose="020B0604020202020204" pitchFamily="34" charset="0"/>
              </a:rPr>
              <a:t>)</a:t>
            </a:r>
            <a:endParaRPr kumimoji="0" lang="ru-RU" altLang="en-US" sz="2000" dirty="0"/>
          </a:p>
        </p:txBody>
      </p:sp>
      <p:sp>
        <p:nvSpPr>
          <p:cNvPr id="17410" name="Прямоугольник 8"/>
          <p:cNvSpPr>
            <a:spLocks noChangeArrowheads="1"/>
          </p:cNvSpPr>
          <p:nvPr/>
        </p:nvSpPr>
        <p:spPr bwMode="auto">
          <a:xfrm>
            <a:off x="395536" y="3789040"/>
            <a:ext cx="9072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3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Toy 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“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Swiss Roll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”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Problem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 sz="2000" dirty="0">
                <a:latin typeface="Arial" panose="020B0604020202020204" pitchFamily="34" charset="0"/>
              </a:rPr>
              <a:t>		</a:t>
            </a:r>
            <a:endParaRPr kumimoji="0" lang="ru-RU" altLang="en-US" sz="2000" dirty="0"/>
          </a:p>
        </p:txBody>
      </p:sp>
      <p:pic>
        <p:nvPicPr>
          <p:cNvPr id="17411" name="Изображение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66" y="1396257"/>
            <a:ext cx="2215352" cy="22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60778"/>
            <a:ext cx="2532460" cy="260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9" b="5910"/>
          <a:stretch/>
        </p:blipFill>
        <p:spPr bwMode="auto">
          <a:xfrm>
            <a:off x="1475656" y="2708920"/>
            <a:ext cx="6192688" cy="222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1"/>
          <p:cNvSpPr txBox="1">
            <a:spLocks noChangeArrowheads="1"/>
          </p:cNvSpPr>
          <p:nvPr/>
        </p:nvSpPr>
        <p:spPr bwMode="auto">
          <a:xfrm>
            <a:off x="467881" y="1412776"/>
            <a:ext cx="821601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>
                <a:latin typeface="Arial" panose="020B0604020202020204" pitchFamily="34" charset="0"/>
              </a:rPr>
              <a:t>For more complex manifolds you need more complex data</a:t>
            </a:r>
            <a:endParaRPr lang="ru-RU" altLang="en-US" dirty="0"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>
                <a:solidFill>
                  <a:srgbClr val="4C5412"/>
                </a:solidFill>
              </a:rPr>
              <a:t>No Free Lunch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Dimension reduction: take home messages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097" y="1048077"/>
            <a:ext cx="48767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Start with </a:t>
            </a:r>
            <a:r>
              <a:rPr lang="en-US" dirty="0" err="1">
                <a:latin typeface="Arial" panose="020B0604020202020204" pitchFamily="34" charset="0"/>
              </a:rPr>
              <a:t>tSNE</a:t>
            </a:r>
            <a:r>
              <a:rPr lang="en-US" dirty="0">
                <a:latin typeface="Arial" panose="020B0604020202020204" pitchFamily="34" charset="0"/>
              </a:rPr>
              <a:t> – it works surprisingly </a:t>
            </a:r>
            <a:r>
              <a:rPr lang="en-US" dirty="0" smtClean="0">
                <a:latin typeface="Arial" panose="020B0604020202020204" pitchFamily="34" charset="0"/>
              </a:rPr>
              <a:t>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PCA helps if data is </a:t>
            </a:r>
            <a:r>
              <a:rPr lang="en-US" dirty="0" smtClean="0">
                <a:latin typeface="Arial" panose="020B0604020202020204" pitchFamily="34" charset="0"/>
              </a:rPr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There are also neural networks based </a:t>
            </a:r>
            <a:r>
              <a:rPr lang="en-US" dirty="0" err="1" smtClean="0">
                <a:latin typeface="Arial" panose="020B0604020202020204" pitchFamily="34" charset="0"/>
              </a:rPr>
              <a:t>embeddings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Изображение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8" y="865327"/>
            <a:ext cx="1924537" cy="127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p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68" y="2142062"/>
            <a:ext cx="1967015" cy="19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cdn-images-1.medium.com/max/1200/1*6uuK7GpIbfTb-0chqFwXX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659854" cy="20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58412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https://towardsdatascience.com/what-the-heck-are-vae-gans-17b86023588a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2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5</a:t>
            </a:fld>
            <a:endParaRPr kumimoji="0" lang="ru-RU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>
                <a:spLocks noChangeArrowheads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Dimension Reduction = construct reduced dimension representation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ru-RU" b="1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d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,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kumimoji="0" lang="en-US" altLang="en-US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without 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“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significant loss of information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”</a:t>
                </a:r>
                <a:endParaRPr kumimoji="0" lang="en-US" altLang="en-US" dirty="0">
                  <a:latin typeface="Arial" panose="020B0604020202020204" pitchFamily="34" charset="0"/>
                </a:endParaRP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blipFill rotWithShape="0">
                <a:blip r:embed="rId2"/>
                <a:stretch>
                  <a:fillRect l="-974" t="-16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Прямоугольник 6"/>
              <p:cNvSpPr>
                <a:spLocks noChangeArrowheads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High dimensionality</a:t>
                </a:r>
                <a:r>
                  <a:rPr kumimoji="0" lang="ru-RU" altLang="en-US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kumimoji="0" lang="en-US" altLang="ru-RU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ru-RU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b="1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</a:rPr>
                  <a:t>is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critical for efficient learning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>
                    <a:latin typeface="Arial" panose="020B0604020202020204" pitchFamily="34" charset="0"/>
                  </a:rPr>
                  <a:t>We can visualize only in 2D/3D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435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blipFill rotWithShape="0">
                <a:blip r:embed="rId3"/>
                <a:stretch>
                  <a:fillRect t="-2016" r="-4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Изображение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69875"/>
            <a:ext cx="47879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0494" y="433768"/>
            <a:ext cx="434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We need dimension reduction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6</a:t>
            </a:fld>
            <a:endParaRPr kumimoji="0" lang="ru-RU" altLang="en-US" sz="1400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539552" y="1484784"/>
            <a:ext cx="8137525" cy="32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endParaRPr kumimoji="0" lang="en-US" altLang="en-US" sz="1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b="1" dirty="0" smtClean="0">
                <a:latin typeface="Arial" panose="020B0604020202020204" pitchFamily="34" charset="0"/>
              </a:rPr>
              <a:t>Visualization</a:t>
            </a:r>
            <a:endParaRPr kumimoji="0" lang="en-US" altLang="en-US" b="1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Data compression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ru-RU" dirty="0">
                <a:latin typeface="Arial" panose="020B0604020202020204" pitchFamily="34" charset="0"/>
              </a:rPr>
              <a:t>“</a:t>
            </a:r>
            <a:r>
              <a:rPr kumimoji="0" lang="en-US" altLang="en-US" dirty="0">
                <a:latin typeface="Arial" panose="020B0604020202020204" pitchFamily="34" charset="0"/>
              </a:rPr>
              <a:t>curse of dimensionality</a:t>
            </a:r>
            <a:r>
              <a:rPr kumimoji="0" lang="en-US" altLang="ru-RU" dirty="0">
                <a:latin typeface="Arial" panose="020B0604020202020204" pitchFamily="34" charset="0"/>
              </a:rPr>
              <a:t>”</a:t>
            </a:r>
            <a:endParaRPr kumimoji="0" lang="en-US" altLang="en-US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De-noising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Reasonable distance metrics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kumimoji="0" lang="ru-RU" alt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8640"/>
            <a:ext cx="5405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There are various purposes for usage </a:t>
            </a:r>
            <a:br>
              <a:rPr lang="en-US" dirty="0" smtClean="0">
                <a:latin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</a:rPr>
              <a:t>of dimension reduction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78671"/>
            <a:ext cx="8176024" cy="495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683568" y="1178671"/>
            <a:ext cx="266541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ru-RU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Деформация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4EA2207-4336-8F45-9712-E5AF491DE76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“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”?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43908"/>
            <a:ext cx="5258594" cy="486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131DC5-0444-6A42-8456-89B0ECB4084E}"/>
              </a:ext>
            </a:extLst>
          </p:cNvPr>
          <p:cNvSpPr txBox="1"/>
          <p:nvPr/>
        </p:nvSpPr>
        <p:spPr>
          <a:xfrm>
            <a:off x="7430947" y="669016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A375F0B-F8A4-A44C-AC21-FF2C9871BB4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11229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1" y="1196752"/>
            <a:ext cx="4854727" cy="47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1739BF-F9AB-AD43-B1B9-B826AC032F4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5061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x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 Template_11.29.12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rmAutofit/>
      </a:bodyPr>
      <a:lstStyle>
        <a:defPPr algn="ctr">
          <a:defRPr dirty="0"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verview Slides.potx" id="{F5E17A39-7484-454C-BD1B-A3A251539016}" vid="{6BC8FEFF-CDB5-4377-80B2-C79C08833690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3772</TotalTime>
  <Words>627</Words>
  <Application>Microsoft Office PowerPoint</Application>
  <PresentationFormat>On-screen Show (4:3)</PresentationFormat>
  <Paragraphs>177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ＭＳ Ｐゴシック</vt:lpstr>
      <vt:lpstr>ＭＳ Ｐゴシック</vt:lpstr>
      <vt:lpstr>Arial</vt:lpstr>
      <vt:lpstr>Cambria Math</vt:lpstr>
      <vt:lpstr>Lucida Grande</vt:lpstr>
      <vt:lpstr>Symbol</vt:lpstr>
      <vt:lpstr>Times</vt:lpstr>
      <vt:lpstr>Times New Roman</vt:lpstr>
      <vt:lpstr>Wingdings</vt:lpstr>
      <vt:lpstr>2_Skoltech</vt:lpstr>
      <vt:lpstr>Presentation Template_11.29.12</vt:lpstr>
      <vt:lpstr>PowerPoint Presentation</vt:lpstr>
      <vt:lpstr>PowerPoint Presentation</vt:lpstr>
      <vt:lpstr>Multidimensional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CPT RAN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Bernstein A.V.</dc:creator>
  <cp:lastModifiedBy>Alexey Zaytsev</cp:lastModifiedBy>
  <cp:revision>224</cp:revision>
  <dcterms:created xsi:type="dcterms:W3CDTF">2012-02-10T06:50:57Z</dcterms:created>
  <dcterms:modified xsi:type="dcterms:W3CDTF">2019-01-17T11:17:20Z</dcterms:modified>
</cp:coreProperties>
</file>